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-8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B0D4A-23AD-4C32-ACC7-F87471FECACA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50BD1-C6B9-4B18-BA80-343F489364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951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9CEE0-53FF-4214-A7AB-7E98611E1F8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67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75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6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807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62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2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763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31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2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84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DE334-02D7-4708-8B0A-B441B476A127}" type="datetimeFigureOut">
              <a:rPr lang="en-US" smtClean="0"/>
              <a:t>8/24/2018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BFA10-8AC3-4EED-957F-783359CFD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58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289" y="5105400"/>
            <a:ext cx="7772400" cy="1362075"/>
          </a:xfrm>
        </p:spPr>
        <p:txBody>
          <a:bodyPr/>
          <a:lstStyle/>
          <a:p>
            <a:r>
              <a:rPr lang="en-US" dirty="0" smtClean="0"/>
              <a:t>Operations and Best Practices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657600"/>
            <a:ext cx="7772400" cy="1500187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Mobile Food Facility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nvwright\AppData\Local\Microsoft\Windows\Temporary Internet Files\Content.IE5\GMCEKI07\Boston_food_truck._0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4800"/>
            <a:ext cx="5867400" cy="42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8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Personal Hygiene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 smtClean="0"/>
              <a:t>Employee Health Policy</a:t>
            </a:r>
          </a:p>
          <a:p>
            <a:pPr lvl="1"/>
            <a:r>
              <a:rPr lang="en-US" sz="1900" dirty="0"/>
              <a:t>Employees ill with diarrhea, fever, vomiting, jaundice, sore throat, or discharge from eyes may not work with exposed food, utensils, linens or service </a:t>
            </a:r>
            <a:r>
              <a:rPr lang="en-US" sz="1900" dirty="0" smtClean="0"/>
              <a:t>items Cuts and sores must be covered (ex: finger cot/bandage) and gloves must be worn over the cover</a:t>
            </a:r>
          </a:p>
          <a:p>
            <a:r>
              <a:rPr lang="en-US" sz="2600" dirty="0" smtClean="0"/>
              <a:t>Hand wash </a:t>
            </a:r>
            <a:r>
              <a:rPr lang="en-US" sz="2600" dirty="0" smtClean="0"/>
              <a:t>facilities (Portable hand wash stations)</a:t>
            </a:r>
            <a:endParaRPr lang="en-US" sz="2600" dirty="0" smtClean="0"/>
          </a:p>
          <a:p>
            <a:pPr lvl="1"/>
            <a:r>
              <a:rPr lang="en-US" sz="1900" dirty="0" smtClean="0"/>
              <a:t>Hand sinks must have running water of (100 F), dispensed soap, paper towels, hand wash signs and a wastebasket</a:t>
            </a:r>
          </a:p>
          <a:p>
            <a:pPr lvl="2"/>
            <a:r>
              <a:rPr lang="en-US" sz="1400" dirty="0" smtClean="0"/>
              <a:t>MFF type </a:t>
            </a:r>
            <a:r>
              <a:rPr lang="en-US" sz="1400" dirty="0" smtClean="0"/>
              <a:t>1 </a:t>
            </a:r>
            <a:r>
              <a:rPr lang="en-US" sz="1400" dirty="0" smtClean="0">
                <a:solidFill>
                  <a:srgbClr val="FF0000"/>
                </a:solidFill>
              </a:rPr>
              <a:t>(packaged goods</a:t>
            </a:r>
            <a:r>
              <a:rPr lang="en-US" sz="1400" dirty="0" smtClean="0"/>
              <a:t>) </a:t>
            </a:r>
            <a:r>
              <a:rPr lang="en-US" sz="1400" dirty="0" smtClean="0"/>
              <a:t>may use moist </a:t>
            </a:r>
            <a:r>
              <a:rPr lang="en-US" sz="1400" dirty="0" smtClean="0"/>
              <a:t>towelettes</a:t>
            </a:r>
            <a:r>
              <a:rPr lang="en-US" sz="1400" dirty="0" smtClean="0"/>
              <a:t>/sanitizer</a:t>
            </a:r>
          </a:p>
          <a:p>
            <a:pPr lvl="2"/>
            <a:r>
              <a:rPr lang="en-US" sz="1400" dirty="0" smtClean="0"/>
              <a:t>MFF type </a:t>
            </a:r>
            <a:r>
              <a:rPr lang="en-US" sz="1400" dirty="0" smtClean="0"/>
              <a:t>2 </a:t>
            </a:r>
            <a:r>
              <a:rPr lang="en-US" sz="1400" dirty="0" smtClean="0">
                <a:solidFill>
                  <a:srgbClr val="FF0000"/>
                </a:solidFill>
              </a:rPr>
              <a:t>(Commercially processed packaged food) </a:t>
            </a:r>
            <a:r>
              <a:rPr lang="en-US" sz="1400" dirty="0" smtClean="0"/>
              <a:t>may </a:t>
            </a:r>
            <a:r>
              <a:rPr lang="en-US" sz="1400" dirty="0" smtClean="0"/>
              <a:t>use a portable </a:t>
            </a:r>
            <a:r>
              <a:rPr lang="en-US" sz="1400" dirty="0" smtClean="0"/>
              <a:t>hand wash </a:t>
            </a:r>
            <a:r>
              <a:rPr lang="en-US" sz="1400" dirty="0" smtClean="0"/>
              <a:t>station or </a:t>
            </a:r>
            <a:r>
              <a:rPr lang="en-US" sz="1400" dirty="0" smtClean="0"/>
              <a:t>towelettes</a:t>
            </a:r>
            <a:r>
              <a:rPr lang="en-US" sz="1400" dirty="0" smtClean="0"/>
              <a:t>/sanitizer may be used if product is in secure packaging</a:t>
            </a:r>
          </a:p>
          <a:p>
            <a:pPr lvl="2"/>
            <a:r>
              <a:rPr lang="en-US" sz="1400" dirty="0" smtClean="0"/>
              <a:t>MFF type 3 &amp; </a:t>
            </a:r>
            <a:r>
              <a:rPr lang="en-US" sz="1400" dirty="0" smtClean="0"/>
              <a:t>4 </a:t>
            </a:r>
            <a:r>
              <a:rPr lang="en-US" sz="1400" dirty="0" smtClean="0">
                <a:solidFill>
                  <a:srgbClr val="FF0000"/>
                </a:solidFill>
              </a:rPr>
              <a:t>(kitchen on wheels)  </a:t>
            </a:r>
            <a:r>
              <a:rPr lang="en-US" sz="1400" b="1" dirty="0" smtClean="0"/>
              <a:t>must</a:t>
            </a:r>
            <a:r>
              <a:rPr lang="en-US" sz="1400" dirty="0" smtClean="0"/>
              <a:t> </a:t>
            </a:r>
            <a:r>
              <a:rPr lang="en-US" sz="1400" dirty="0" smtClean="0"/>
              <a:t>have a conveniently located and accessible hand wash sink—complete with hot and cold running water</a:t>
            </a:r>
          </a:p>
          <a:p>
            <a:r>
              <a:rPr lang="en-US" sz="2600" dirty="0" smtClean="0"/>
              <a:t>Clothing</a:t>
            </a:r>
            <a:endParaRPr lang="en-US" sz="2600" dirty="0"/>
          </a:p>
          <a:p>
            <a:pPr lvl="1"/>
            <a:r>
              <a:rPr lang="en-US" sz="1900" dirty="0" smtClean="0"/>
              <a:t>Hair restraints and clean clothing are required, Aprons may be worn </a:t>
            </a:r>
          </a:p>
          <a:p>
            <a:r>
              <a:rPr lang="en-US" sz="2600" dirty="0" smtClean="0"/>
              <a:t>Gloves</a:t>
            </a:r>
            <a:endParaRPr lang="en-US" sz="2600" dirty="0"/>
          </a:p>
          <a:p>
            <a:pPr lvl="1"/>
            <a:r>
              <a:rPr lang="en-US" sz="1900" dirty="0" smtClean="0"/>
              <a:t>Gloves are not required, but hands may NOT touch ready-to-eat food. If worn, gloves should be used for one task only and discarded when damaged or when changing or interruption of activities</a:t>
            </a:r>
            <a:endParaRPr lang="en-US" sz="1900" dirty="0"/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sz="1800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037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Protection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000" dirty="0" smtClean="0"/>
              <a:t>No food/paper products are to be prepared or stored in private homes, unless in a separate refrigerator/storage area away from personal items.</a:t>
            </a:r>
          </a:p>
          <a:p>
            <a:r>
              <a:rPr lang="en-US" sz="1700" i="1" u="sng" dirty="0" smtClean="0">
                <a:solidFill>
                  <a:srgbClr val="FF0000"/>
                </a:solidFill>
              </a:rPr>
              <a:t>Home processed/canned food is not allowed unless the home operation is licensed as a Limited Food Producer by the PA Department of Agriculture</a:t>
            </a:r>
          </a:p>
          <a:p>
            <a:r>
              <a:rPr lang="en-US" sz="2000" dirty="0" smtClean="0"/>
              <a:t>Food at least 6 inches off ground/floor</a:t>
            </a:r>
          </a:p>
          <a:p>
            <a:r>
              <a:rPr lang="en-US" sz="2000" dirty="0" smtClean="0"/>
              <a:t>Food to be stored in food grade containers only</a:t>
            </a:r>
          </a:p>
          <a:p>
            <a:r>
              <a:rPr lang="en-US" sz="2000" dirty="0" smtClean="0"/>
              <a:t>Keep ready-to-eat foods separate from raw foods</a:t>
            </a:r>
          </a:p>
          <a:p>
            <a:r>
              <a:rPr lang="en-US" sz="2000" dirty="0" smtClean="0"/>
              <a:t>Condiments </a:t>
            </a:r>
            <a:r>
              <a:rPr lang="en-US" sz="2000" dirty="0"/>
              <a:t>must be dispensed in individual packets, squeeze bottles or served by the </a:t>
            </a:r>
            <a:r>
              <a:rPr lang="en-US" sz="2000" dirty="0" smtClean="0"/>
              <a:t>employee</a:t>
            </a:r>
          </a:p>
          <a:p>
            <a:r>
              <a:rPr lang="en-US" sz="2000" dirty="0" smtClean="0"/>
              <a:t>Thermometers must be on-site for monitoring temperatures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1900" dirty="0" smtClean="0"/>
              <a:t>Protect </a:t>
            </a:r>
            <a:r>
              <a:rPr lang="en-US" sz="1900" dirty="0"/>
              <a:t>food from insects, rodents and other environmental </a:t>
            </a:r>
            <a:r>
              <a:rPr lang="en-US" sz="1900" dirty="0" smtClean="0"/>
              <a:t>contamination</a:t>
            </a:r>
          </a:p>
          <a:p>
            <a:r>
              <a:rPr lang="en-US" sz="1900" dirty="0" smtClean="0"/>
              <a:t>Any ice used for cooling must be kept frozen/no food allowed in standing water</a:t>
            </a:r>
            <a:endParaRPr lang="en-US" sz="1900" dirty="0" smtClean="0"/>
          </a:p>
          <a:p>
            <a:r>
              <a:rPr lang="en-US" sz="1900" dirty="0" smtClean="0"/>
              <a:t>Keep chemicals away from food</a:t>
            </a:r>
          </a:p>
          <a:p>
            <a:r>
              <a:rPr lang="en-US" sz="1900" dirty="0" smtClean="0"/>
              <a:t>All chemical containers must be labeled</a:t>
            </a:r>
          </a:p>
          <a:p>
            <a:r>
              <a:rPr lang="en-US" sz="1900" dirty="0" smtClean="0"/>
              <a:t>Keep garbage in a water-tight container with a lid</a:t>
            </a:r>
          </a:p>
          <a:p>
            <a:r>
              <a:rPr lang="en-US" sz="1900" dirty="0" smtClean="0"/>
              <a:t>All MFF’s </a:t>
            </a:r>
            <a:r>
              <a:rPr lang="en-US" sz="1900" dirty="0" smtClean="0"/>
              <a:t>(mobile food facilities) must </a:t>
            </a:r>
            <a:r>
              <a:rPr lang="en-US" sz="1900" dirty="0" smtClean="0"/>
              <a:t>have overhead protection (truck roof, canopy, umbrella, etc.)</a:t>
            </a:r>
          </a:p>
          <a:p>
            <a:r>
              <a:rPr lang="en-US" sz="1900" dirty="0" smtClean="0"/>
              <a:t>The food storage and prep areas must be protected and secured from public access</a:t>
            </a:r>
          </a:p>
          <a:p>
            <a:r>
              <a:rPr lang="en-US" sz="1900" dirty="0" smtClean="0"/>
              <a:t>Receipts for </a:t>
            </a:r>
            <a:r>
              <a:rPr lang="en-US" sz="1900" dirty="0" smtClean="0"/>
              <a:t>all wholesale </a:t>
            </a:r>
            <a:r>
              <a:rPr lang="en-US" sz="1900" dirty="0" smtClean="0"/>
              <a:t>food purchases must be available upon request</a:t>
            </a:r>
          </a:p>
          <a:p>
            <a:pPr marL="0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5777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Temperature: Stay Out of </a:t>
            </a:r>
            <a:br>
              <a:rPr lang="en-US" dirty="0" smtClean="0"/>
            </a:br>
            <a:r>
              <a:rPr lang="en-US" dirty="0" smtClean="0"/>
              <a:t>“The Danger Zone”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Foods must be kept at 41F or colder in cold holding</a:t>
            </a:r>
          </a:p>
          <a:p>
            <a:r>
              <a:rPr lang="en-US" sz="2400" dirty="0" smtClean="0"/>
              <a:t>Foods must be kept at 135F or hotter in hot holding</a:t>
            </a:r>
          </a:p>
          <a:p>
            <a:r>
              <a:rPr lang="en-US" sz="2400" dirty="0" smtClean="0"/>
              <a:t>Temperatures between 41F and 135F can allow for rapid growth of harmful bacteria </a:t>
            </a:r>
          </a:p>
          <a:p>
            <a:pPr marL="0" indent="0" algn="ctr">
              <a:buNone/>
            </a:pPr>
            <a:r>
              <a:rPr lang="en-US" dirty="0" smtClean="0">
                <a:latin typeface="Forte" pitchFamily="66" charset="0"/>
              </a:rPr>
              <a:t>(the danger zone!)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Foods may be thawed in the refrigerator, under cool running water or in the microwave </a:t>
            </a:r>
            <a:r>
              <a:rPr lang="en-US" sz="1500" dirty="0" smtClean="0"/>
              <a:t>(if cooked immediately after). </a:t>
            </a:r>
          </a:p>
          <a:p>
            <a:r>
              <a:rPr lang="en-US" sz="2400" dirty="0" smtClean="0"/>
              <a:t>Do not let food sit out on the counter or in sink to thaw</a:t>
            </a:r>
          </a:p>
          <a:p>
            <a:r>
              <a:rPr lang="en-US" sz="2400" dirty="0" smtClean="0"/>
              <a:t>Food which has been cooked and cooled must be reheated to at least 165F within two (2) hours before being placed back into hot holding</a:t>
            </a:r>
            <a:endParaRPr lang="en-US" sz="2400" dirty="0"/>
          </a:p>
        </p:txBody>
      </p:sp>
      <p:pic>
        <p:nvPicPr>
          <p:cNvPr id="6146" name="Picture 2" descr="C:\Users\nvwright\AppData\Local\Microsoft\Windows\Temporary Internet Files\Content.IE5\7AW9LX8V\danger-sig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648200"/>
            <a:ext cx="2743200" cy="215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43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</a:t>
            </a:r>
            <a:r>
              <a:rPr lang="en-US" dirty="0" smtClean="0"/>
              <a:t>Cookin</a:t>
            </a:r>
            <a:r>
              <a:rPr lang="en-US" dirty="0" smtClean="0"/>
              <a:t>’</a:t>
            </a:r>
            <a:br>
              <a:rPr lang="en-US" dirty="0" smtClean="0"/>
            </a:br>
            <a:r>
              <a:rPr lang="en-US" i="1" dirty="0" smtClean="0">
                <a:latin typeface="Algerian" pitchFamily="82" charset="0"/>
              </a:rPr>
              <a:t>(how long? &amp; how high?)</a:t>
            </a:r>
            <a:endParaRPr lang="en-US" i="1" dirty="0">
              <a:latin typeface="Algerian" pitchFamily="82" charset="0"/>
            </a:endParaRPr>
          </a:p>
        </p:txBody>
      </p:sp>
      <p:pic>
        <p:nvPicPr>
          <p:cNvPr id="5124" name="Picture 4" descr="C:\Users\nvwright\AppData\Local\Microsoft\Windows\Temporary Internet Files\Content.IE5\HATNLHPS\TN_cooking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14287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nvwright\AppData\Local\Microsoft\Windows\Temporary Internet Files\Content.IE5\Z0AKKLWQ\Sukiyaki_cooking_by_Heroic_Beer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76200"/>
            <a:ext cx="9906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nvwright\AppData\Local\Microsoft\Windows\Temporary Internet Files\Content.IE5\SP2TVXO1\PngMedium-chicken-and-chicks--16478[1]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714999"/>
            <a:ext cx="1752600" cy="66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nvwright\AppData\Local\Microsoft\Windows\Temporary Internet Files\Content.IE5\GMCEKI07\large-generic-fish-0-7074[1]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571111"/>
            <a:ext cx="9906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nvwright\AppData\Local\Microsoft\Windows\Temporary Internet Files\Content.IE5\7AW9LX8V\beef-vb[1]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484449"/>
            <a:ext cx="11430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228600" y="1447800"/>
            <a:ext cx="8763000" cy="407796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Poultry, stuffed meats, stuffed fish or stuffed pasta</a:t>
            </a:r>
          </a:p>
          <a:p>
            <a:pPr algn="ctr"/>
            <a:r>
              <a:rPr lang="en-US" i="1" dirty="0" smtClean="0"/>
              <a:t>165F (74C) for 15 Seconds</a:t>
            </a:r>
          </a:p>
          <a:p>
            <a:pPr algn="ctr"/>
            <a:endParaRPr lang="en-US" dirty="0" smtClean="0"/>
          </a:p>
          <a:p>
            <a:pPr algn="ctr"/>
            <a:r>
              <a:rPr lang="en-US" sz="2000" b="1" dirty="0" smtClean="0"/>
              <a:t>Ground Beef </a:t>
            </a:r>
          </a:p>
          <a:p>
            <a:pPr algn="ctr"/>
            <a:r>
              <a:rPr lang="en-US" i="1" dirty="0" smtClean="0"/>
              <a:t>155F (68C) for 15 seconds</a:t>
            </a:r>
          </a:p>
          <a:p>
            <a:pPr algn="ctr"/>
            <a:endParaRPr lang="en-US" dirty="0" smtClean="0"/>
          </a:p>
          <a:p>
            <a:pPr algn="ctr"/>
            <a:r>
              <a:rPr lang="en-US" sz="2000" b="1" dirty="0" smtClean="0"/>
              <a:t>Beef Steak, veal, lamb, pork, fish, shell eggs</a:t>
            </a:r>
          </a:p>
          <a:p>
            <a:pPr algn="ctr"/>
            <a:r>
              <a:rPr lang="en-US" i="1" dirty="0" smtClean="0"/>
              <a:t>145F (63C) for 15 seconds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673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Cleaning/Sanitizing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b="1" dirty="0" smtClean="0"/>
              <a:t>Warewashing</a:t>
            </a:r>
            <a:endParaRPr lang="en-US" sz="1800" b="1" dirty="0" smtClean="0"/>
          </a:p>
          <a:p>
            <a:r>
              <a:rPr lang="en-US" sz="1800" dirty="0" smtClean="0"/>
              <a:t>A three-compartment sink with air-dry </a:t>
            </a:r>
            <a:r>
              <a:rPr lang="en-US" sz="1800" dirty="0" smtClean="0"/>
              <a:t>drain boards </a:t>
            </a:r>
            <a:r>
              <a:rPr lang="en-US" sz="1800" dirty="0" smtClean="0"/>
              <a:t>(or area to air dry) is required for MFF types 3 and 4</a:t>
            </a:r>
          </a:p>
          <a:p>
            <a:r>
              <a:rPr lang="en-US" sz="1800" dirty="0" smtClean="0"/>
              <a:t>Any other </a:t>
            </a:r>
            <a:r>
              <a:rPr lang="en-US" sz="1800" dirty="0" smtClean="0"/>
              <a:t>warewashing</a:t>
            </a:r>
            <a:r>
              <a:rPr lang="en-US" sz="1800" dirty="0" smtClean="0"/>
              <a:t> set up must be approved by the health officer in advance of the event</a:t>
            </a:r>
          </a:p>
          <a:p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b="1" dirty="0" smtClean="0"/>
              <a:t>Sanitizing</a:t>
            </a:r>
          </a:p>
          <a:p>
            <a:r>
              <a:rPr lang="en-US" sz="1800" dirty="0" smtClean="0"/>
              <a:t>All food contact surfaces must be cleaned and sanitized at least every 4 hours</a:t>
            </a:r>
            <a:endParaRPr lang="en-US" sz="1800" dirty="0"/>
          </a:p>
          <a:p>
            <a:r>
              <a:rPr lang="en-US" sz="1800" dirty="0" smtClean="0"/>
              <a:t>There are several chemical sanitizers available. (Chlorine, Quaternary Ammonium Compounds (</a:t>
            </a:r>
            <a:r>
              <a:rPr lang="en-US" sz="1800" dirty="0" smtClean="0"/>
              <a:t>Quats</a:t>
            </a:r>
            <a:r>
              <a:rPr lang="en-US" sz="1800" dirty="0" smtClean="0"/>
              <a:t>) and Iodine</a:t>
            </a:r>
          </a:p>
          <a:p>
            <a:r>
              <a:rPr lang="en-US" sz="1800" dirty="0" smtClean="0"/>
              <a:t>A spray bottle or clean wiping cloths stored in a sanitizer bucket may be used on surfaces</a:t>
            </a:r>
            <a:endParaRPr lang="en-US" sz="1800" dirty="0"/>
          </a:p>
          <a:p>
            <a:r>
              <a:rPr lang="en-US" sz="1800" dirty="0" smtClean="0"/>
              <a:t>PH test strips for the type of sanitizer must be used</a:t>
            </a:r>
          </a:p>
          <a:p>
            <a:r>
              <a:rPr lang="en-US" sz="1800" dirty="0" smtClean="0"/>
              <a:t>Sponges are not allowed to be used to clean food contact surfaces</a:t>
            </a:r>
            <a:endParaRPr lang="en-US" sz="1800" dirty="0"/>
          </a:p>
          <a:p>
            <a:pPr algn="ctr"/>
            <a:endParaRPr lang="en-US" sz="1800" dirty="0" smtClean="0"/>
          </a:p>
        </p:txBody>
      </p:sp>
      <p:pic>
        <p:nvPicPr>
          <p:cNvPr id="4101" name="Picture 5" descr="C:\Users\nvwright\AppData\Local\Microsoft\Windows\Temporary Internet Files\Content.IE5\Z0AKKLWQ\sink_m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00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7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Water/Wastewater/Electricity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All water used must be from an approved source (municipal supplier)</a:t>
            </a:r>
          </a:p>
          <a:p>
            <a:r>
              <a:rPr lang="en-US" dirty="0"/>
              <a:t>Commercially bottled water may be used </a:t>
            </a:r>
          </a:p>
          <a:p>
            <a:r>
              <a:rPr lang="en-US" dirty="0"/>
              <a:t>If non-municipal water is used it must be tested for </a:t>
            </a:r>
            <a:r>
              <a:rPr lang="en-US" b="1" i="1" dirty="0"/>
              <a:t>Total Coliform </a:t>
            </a:r>
            <a:r>
              <a:rPr lang="en-US" dirty="0"/>
              <a:t>and </a:t>
            </a:r>
            <a:r>
              <a:rPr lang="en-US" b="1" i="1" dirty="0"/>
              <a:t>Nitrate/Nitrites</a:t>
            </a:r>
            <a:r>
              <a:rPr lang="en-US" dirty="0"/>
              <a:t> before usage</a:t>
            </a:r>
          </a:p>
          <a:p>
            <a:r>
              <a:rPr lang="en-US" dirty="0"/>
              <a:t>The materials used for the MFF water tanks must be safe, durable, corrosion-resistant and have a smooth-easy to clean surface</a:t>
            </a:r>
          </a:p>
          <a:p>
            <a:r>
              <a:rPr lang="en-US" dirty="0"/>
              <a:t>Water hoses for drinkable water should be labeled to prevent contamination</a:t>
            </a:r>
          </a:p>
          <a:p>
            <a:r>
              <a:rPr lang="en-US" dirty="0"/>
              <a:t>Hoses must  also be labeled by manufacturer as “food grade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en-US" dirty="0"/>
              <a:t>Dispose of Wastewater properly into a plumbed sewer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The City of Harrisburg will not be providing access to water. Vendors must provide all connections, filters, and hoses.</a:t>
            </a:r>
          </a:p>
          <a:p>
            <a:r>
              <a:rPr lang="en-US" dirty="0" smtClean="0"/>
              <a:t>Access to water can be made through Capital Region Water by calling 717.236.4098</a:t>
            </a:r>
          </a:p>
          <a:p>
            <a:r>
              <a:rPr lang="en-US" dirty="0" smtClean="0"/>
              <a:t>Electrical services must also be provided by the vendor.  For more information about electrical services: contact *** at 717.***.****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171" name="Picture 3" descr="C:\Users\nvwright\AppData\Local\Microsoft\Windows\Temporary Internet Files\Content.IE5\Z2RYKM1D\electricity-bolt-thunder-on-a-circle-15533-larg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419600"/>
            <a:ext cx="3505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3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1"/>
          </a:xfrm>
        </p:spPr>
        <p:txBody>
          <a:bodyPr/>
          <a:lstStyle/>
          <a:p>
            <a:r>
              <a:rPr lang="en-US" dirty="0" smtClean="0"/>
              <a:t>Rules/Regulations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H="1" flipV="1">
            <a:off x="8945880" y="6629400"/>
            <a:ext cx="45719" cy="76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49180"/>
            <a:ext cx="8213698" cy="560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94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Nelva Wright, Health Officer</a:t>
            </a:r>
          </a:p>
          <a:p>
            <a:r>
              <a:rPr lang="en-US" sz="2000" dirty="0" smtClean="0"/>
              <a:t>Megan Roby, Special Event Marketing</a:t>
            </a:r>
          </a:p>
          <a:p>
            <a:r>
              <a:rPr lang="en-US" sz="2000" dirty="0" smtClean="0"/>
              <a:t>Michael </a:t>
            </a:r>
            <a:r>
              <a:rPr lang="en-US" sz="2000" dirty="0" smtClean="0"/>
              <a:t>Hughes, Mercantile License Office</a:t>
            </a:r>
          </a:p>
          <a:p>
            <a:r>
              <a:rPr lang="en-US" sz="2000" dirty="0" smtClean="0"/>
              <a:t>Ben Weirick, PA Department of Agriculture</a:t>
            </a:r>
          </a:p>
          <a:p>
            <a:r>
              <a:rPr lang="en-US" sz="2000" dirty="0" smtClean="0"/>
              <a:t>Geoff Knight</a:t>
            </a:r>
            <a:r>
              <a:rPr lang="en-US" sz="2000" dirty="0" smtClean="0"/>
              <a:t>, </a:t>
            </a:r>
            <a:r>
              <a:rPr lang="en-US" sz="2000" dirty="0" smtClean="0"/>
              <a:t>Zoning Department</a:t>
            </a:r>
            <a:endParaRPr lang="en-US" sz="2000" dirty="0"/>
          </a:p>
        </p:txBody>
      </p:sp>
      <p:pic>
        <p:nvPicPr>
          <p:cNvPr id="5122" name="Picture 2" descr="C:\Users\nvwright\AppData\Local\Microsoft\Windows\Temporary Internet Files\Content.IE5\SP2TVXO1\three_questions_small_business_health_insuarnc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733800"/>
            <a:ext cx="2857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3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842</Words>
  <Application>Microsoft Office PowerPoint</Application>
  <PresentationFormat>On-screen Show (4:3)</PresentationFormat>
  <Paragraphs>78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Operations and Best Practices</vt:lpstr>
      <vt:lpstr>Personal Hygiene</vt:lpstr>
      <vt:lpstr>Food Protection</vt:lpstr>
      <vt:lpstr>Temperature: Stay Out of  “The Danger Zone”</vt:lpstr>
      <vt:lpstr>What’s Cookin’ (how long? &amp; how high?)</vt:lpstr>
      <vt:lpstr>Cleaning/Sanitizing</vt:lpstr>
      <vt:lpstr>Water/Wastewater/Electricity</vt:lpstr>
      <vt:lpstr>Rules/Regulations</vt:lpstr>
      <vt:lpstr>Questions/Contacts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Operations and Best Practices</dc:title>
  <dc:creator>Wright, Nelva V.</dc:creator>
  <cp:lastModifiedBy>Wright, Nelva V.</cp:lastModifiedBy>
  <cp:revision>11</cp:revision>
  <dcterms:created xsi:type="dcterms:W3CDTF">2018-08-24T19:31:15Z</dcterms:created>
  <dcterms:modified xsi:type="dcterms:W3CDTF">2018-08-24T19:42:05Z</dcterms:modified>
</cp:coreProperties>
</file>